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9"/>
  </p:notesMasterIdLst>
  <p:handoutMasterIdLst>
    <p:handoutMasterId r:id="rId10"/>
  </p:handoutMasterIdLst>
  <p:sldIdLst>
    <p:sldId id="4420" r:id="rId3"/>
    <p:sldId id="4304" r:id="rId4"/>
    <p:sldId id="4441" r:id="rId5"/>
    <p:sldId id="4438" r:id="rId6"/>
    <p:sldId id="4442" r:id="rId7"/>
    <p:sldId id="4443" r:id="rId8"/>
  </p:sldIdLst>
  <p:sldSz cx="12192000" cy="6858000"/>
  <p:notesSz cx="6807200" cy="9939338"/>
  <p:custDataLst>
    <p:tags r:id="rId1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796" userDrawn="1">
          <p15:clr>
            <a:srgbClr val="A4A3A4"/>
          </p15:clr>
        </p15:guide>
        <p15:guide id="2" orient="horz" pos="225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2EB1"/>
    <a:srgbClr val="5C068C"/>
    <a:srgbClr val="000000"/>
    <a:srgbClr val="EAE7EE"/>
    <a:srgbClr val="00B050"/>
    <a:srgbClr val="D2CCDB"/>
    <a:srgbClr val="81C1C5"/>
    <a:srgbClr val="F59D3B"/>
    <a:srgbClr val="C79EFF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1473" autoAdjust="0"/>
  </p:normalViewPr>
  <p:slideViewPr>
    <p:cSldViewPr snapToGrid="0" showGuides="1">
      <p:cViewPr varScale="1">
        <p:scale>
          <a:sx n="105" d="100"/>
          <a:sy n="105" d="100"/>
        </p:scale>
        <p:origin x="834" y="102"/>
      </p:cViewPr>
      <p:guideLst>
        <p:guide pos="3796"/>
        <p:guide orient="horz" pos="22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01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FA07B8-8C75-411A-996E-DFC878B56B2E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2025/11/15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D107F-A97C-4B58-B321-EAEF22F8B3C2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D13BBE5-0BEA-4494-9BEF-C8C2F48C9E2D}" type="datetimeFigureOut">
              <a:rPr lang="zh-CN" altLang="en-US" smtClean="0"/>
              <a:t>2025/11/15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2994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287BE-270D-4566-9A38-69B6C410ECD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235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12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" y="2078"/>
            <a:ext cx="12190615" cy="6853844"/>
          </a:xfrm>
          <a:prstGeom prst="rect">
            <a:avLst/>
          </a:prstGeom>
        </p:spPr>
      </p:pic>
    </p:spTree>
  </p:cSld>
  <p:clrMapOvr>
    <a:masterClrMapping/>
  </p:clrMapOvr>
  <p:transition spd="med" advTm="12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2410B841-F269-407E-9F19-C7285FA5E1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" y="2078"/>
            <a:ext cx="12190615" cy="6853844"/>
          </a:xfrm>
          <a:prstGeom prst="rect">
            <a:avLst/>
          </a:prstGeom>
        </p:spPr>
      </p:pic>
      <p:sp>
        <p:nvSpPr>
          <p:cNvPr id="8" name="标题 4">
            <a:extLst>
              <a:ext uri="{FF2B5EF4-FFF2-40B4-BE49-F238E27FC236}">
                <a16:creationId xmlns:a16="http://schemas.microsoft.com/office/drawing/2014/main" id="{0AD99C98-1089-4260-AD1C-AEEB4B887E88}"/>
              </a:ext>
            </a:extLst>
          </p:cNvPr>
          <p:cNvSpPr txBox="1"/>
          <p:nvPr userDrawn="1"/>
        </p:nvSpPr>
        <p:spPr>
          <a:xfrm>
            <a:off x="815440" y="1844015"/>
            <a:ext cx="10614560" cy="272935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7200" b="1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r>
              <a:rPr lang="zh-CN" altLang="en-US" sz="7200" b="1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16" name="文本框 3">
            <a:extLst>
              <a:ext uri="{FF2B5EF4-FFF2-40B4-BE49-F238E27FC236}">
                <a16:creationId xmlns:a16="http://schemas.microsoft.com/office/drawing/2014/main" id="{24A1FAD6-B6CC-4C8F-82EC-7BF34A71B5DB}"/>
              </a:ext>
            </a:extLst>
          </p:cNvPr>
          <p:cNvSpPr txBox="1"/>
          <p:nvPr userDrawn="1"/>
        </p:nvSpPr>
        <p:spPr>
          <a:xfrm>
            <a:off x="2857500" y="4159331"/>
            <a:ext cx="647700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kern="2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105号-简雅黑" panose="00000500000000000000" pitchFamily="2" charset="-122"/>
                <a:ea typeface="字魂105号-简雅黑" panose="00000500000000000000" pitchFamily="2" charset="-122"/>
                <a:sym typeface="+mn-ea"/>
              </a:rPr>
              <a:t>“以科技推动社会进步”为使命，</a:t>
            </a:r>
          </a:p>
          <a:p>
            <a:pPr algn="ctr"/>
            <a:r>
              <a:rPr lang="zh-CN" altLang="en-US" sz="1600" kern="2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105号-简雅黑" panose="00000500000000000000" pitchFamily="2" charset="-122"/>
                <a:ea typeface="字魂105号-简雅黑" panose="00000500000000000000" pitchFamily="2" charset="-122"/>
                <a:sym typeface="+mn-ea"/>
              </a:rPr>
              <a:t>以“成就科技领域百年品牌”为愿景</a:t>
            </a:r>
          </a:p>
        </p:txBody>
      </p:sp>
      <p:sp>
        <p:nvSpPr>
          <p:cNvPr id="18" name="圆角矩形 33">
            <a:extLst>
              <a:ext uri="{FF2B5EF4-FFF2-40B4-BE49-F238E27FC236}">
                <a16:creationId xmlns:a16="http://schemas.microsoft.com/office/drawing/2014/main" id="{7DD053BA-6DD8-47DE-AE93-A731EA9D6179}"/>
              </a:ext>
            </a:extLst>
          </p:cNvPr>
          <p:cNvSpPr/>
          <p:nvPr userDrawn="1"/>
        </p:nvSpPr>
        <p:spPr>
          <a:xfrm>
            <a:off x="4559300" y="3529411"/>
            <a:ext cx="3274060" cy="422275"/>
          </a:xfrm>
          <a:prstGeom prst="roundRect">
            <a:avLst>
              <a:gd name="adj" fmla="val 0"/>
            </a:avLst>
          </a:prstGeom>
          <a:solidFill>
            <a:srgbClr val="7030A0">
              <a:alpha val="38000"/>
            </a:srgbClr>
          </a:solidFill>
          <a:ln w="22225">
            <a:noFill/>
          </a:ln>
          <a:effectLst>
            <a:glow>
              <a:srgbClr val="821CB0">
                <a:alpha val="0"/>
              </a:srgbClr>
            </a:glow>
            <a:outerShdw blurRad="38100" dist="50800" dir="5400000" algn="ctr" rotWithShape="0">
              <a:srgbClr val="29123C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+mn-ea"/>
              </a:rPr>
              <a:t>笃 行  </a:t>
            </a:r>
            <a:r>
              <a:rPr lang="en-US" altLang="zh-CN" sz="160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+mn-ea"/>
              </a:rPr>
              <a:t>I</a:t>
            </a:r>
            <a:r>
              <a:rPr lang="zh-CN" altLang="en-US" sz="160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+mn-ea"/>
              </a:rPr>
              <a:t>  义 信  </a:t>
            </a:r>
            <a:r>
              <a:rPr lang="en-US" altLang="zh-CN" sz="160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+mn-ea"/>
              </a:rPr>
              <a:t>I</a:t>
            </a:r>
            <a:r>
              <a:rPr lang="zh-CN" altLang="en-US" sz="160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+mn-ea"/>
              </a:rPr>
              <a:t>  卓 越  </a:t>
            </a:r>
            <a:r>
              <a:rPr lang="en-US" altLang="zh-CN" sz="160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+mn-ea"/>
              </a:rPr>
              <a:t>I</a:t>
            </a:r>
            <a:r>
              <a:rPr lang="zh-CN" altLang="en-US" sz="160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+mn-ea"/>
              </a:rPr>
              <a:t>  匠 心</a:t>
            </a:r>
          </a:p>
        </p:txBody>
      </p:sp>
    </p:spTree>
    <p:extLst>
      <p:ext uri="{BB962C8B-B14F-4D97-AF65-F5344CB8AC3E}">
        <p14:creationId xmlns:p14="http://schemas.microsoft.com/office/powerpoint/2010/main" val="124448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图案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rgbClr val="5C06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游戏机, 电路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星空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191296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rgbClr val="5C06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6175F5-250A-4569-AC15-BCC201E738C1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02703A-E535-4D5C-8DFF-5C40A71311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6175F5-250A-4569-AC15-BCC201E738C1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02703A-E535-4D5C-8DFF-5C40A71311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6175F5-250A-4569-AC15-BCC201E738C1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02703A-E535-4D5C-8DFF-5C40A71311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6175F5-250A-4569-AC15-BCC201E738C1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02703A-E535-4D5C-8DFF-5C40A71311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6175F5-250A-4569-AC15-BCC201E738C1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02703A-E535-4D5C-8DFF-5C40A71311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1200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6175F5-250A-4569-AC15-BCC201E738C1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02703A-E535-4D5C-8DFF-5C40A71311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6175F5-250A-4569-AC15-BCC201E738C1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02703A-E535-4D5C-8DFF-5C40A71311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6175F5-250A-4569-AC15-BCC201E738C1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02703A-E535-4D5C-8DFF-5C40A71311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12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 spd="med" advTm="12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12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84806" y="2208628"/>
            <a:ext cx="1993067" cy="230659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45720" tIns="22860" rIns="45720" bIns="22860"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467289" y="2208628"/>
            <a:ext cx="1993067" cy="230659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45720" tIns="22860" rIns="45720" bIns="22860"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749772" y="2208628"/>
            <a:ext cx="1993067" cy="230659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45720" tIns="22860" rIns="45720" bIns="22860"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7032255" y="2208628"/>
            <a:ext cx="1993067" cy="230659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45720" tIns="22860" rIns="45720" bIns="22860"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9314738" y="2208628"/>
            <a:ext cx="1993067" cy="230659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45720" tIns="22860" rIns="45720" bIns="22860"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11505045" y="2208628"/>
            <a:ext cx="1993067" cy="230659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45720" tIns="22860" rIns="45720" bIns="22860"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1999" cy="3022599"/>
          </a:xfrm>
          <a:custGeom>
            <a:avLst/>
            <a:gdLst>
              <a:gd name="connsiteX0" fmla="*/ 0 w 12191999"/>
              <a:gd name="connsiteY0" fmla="*/ 0 h 3022599"/>
              <a:gd name="connsiteX1" fmla="*/ 12191999 w 12191999"/>
              <a:gd name="connsiteY1" fmla="*/ 0 h 3022599"/>
              <a:gd name="connsiteX2" fmla="*/ 12191999 w 12191999"/>
              <a:gd name="connsiteY2" fmla="*/ 3022599 h 3022599"/>
              <a:gd name="connsiteX3" fmla="*/ 0 w 12191999"/>
              <a:gd name="connsiteY3" fmla="*/ 3022599 h 30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022599">
                <a:moveTo>
                  <a:pt x="0" y="0"/>
                </a:moveTo>
                <a:lnTo>
                  <a:pt x="12191999" y="0"/>
                </a:lnTo>
                <a:lnTo>
                  <a:pt x="12191999" y="3022599"/>
                </a:lnTo>
                <a:lnTo>
                  <a:pt x="0" y="3022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med" advTm="12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603483"/>
            <a:ext cx="551874" cy="453354"/>
            <a:chOff x="121825" y="625642"/>
            <a:chExt cx="551874" cy="524379"/>
          </a:xfrm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121825" y="625642"/>
              <a:ext cx="369348" cy="524379"/>
            </a:xfrm>
            <a:prstGeom prst="rect">
              <a:avLst/>
            </a:prstGeom>
            <a:solidFill>
              <a:srgbClr val="BE82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8071" y="625642"/>
              <a:ext cx="95628" cy="524379"/>
            </a:xfrm>
            <a:prstGeom prst="rect">
              <a:avLst/>
            </a:prstGeom>
            <a:solidFill>
              <a:srgbClr val="BE82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 advTm="12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末尾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60" y="-1715"/>
            <a:ext cx="12618720" cy="6861430"/>
          </a:xfrm>
          <a:prstGeom prst="rect">
            <a:avLst/>
          </a:prstGeom>
        </p:spPr>
      </p:pic>
      <p:sp>
        <p:nvSpPr>
          <p:cNvPr id="7" name="Freeform 5"/>
          <p:cNvSpPr/>
          <p:nvPr userDrawn="1"/>
        </p:nvSpPr>
        <p:spPr bwMode="auto">
          <a:xfrm flipH="1">
            <a:off x="0" y="0"/>
            <a:ext cx="7829550" cy="6854825"/>
          </a:xfrm>
          <a:custGeom>
            <a:avLst/>
            <a:gdLst>
              <a:gd name="T0" fmla="*/ 4932 w 4932"/>
              <a:gd name="T1" fmla="*/ 4318 h 4318"/>
              <a:gd name="T2" fmla="*/ 2164 w 4932"/>
              <a:gd name="T3" fmla="*/ 4318 h 4318"/>
              <a:gd name="T4" fmla="*/ 0 w 4932"/>
              <a:gd name="T5" fmla="*/ 0 h 4318"/>
              <a:gd name="T6" fmla="*/ 4932 w 4932"/>
              <a:gd name="T7" fmla="*/ 0 h 4318"/>
              <a:gd name="T8" fmla="*/ 4932 w 4932"/>
              <a:gd name="T9" fmla="*/ 4318 h 4318"/>
              <a:gd name="T10" fmla="*/ 4932 w 4932"/>
              <a:gd name="T11" fmla="*/ 4318 h 4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32" h="4318">
                <a:moveTo>
                  <a:pt x="4932" y="4318"/>
                </a:moveTo>
                <a:lnTo>
                  <a:pt x="2164" y="4318"/>
                </a:lnTo>
                <a:lnTo>
                  <a:pt x="0" y="0"/>
                </a:lnTo>
                <a:lnTo>
                  <a:pt x="4932" y="0"/>
                </a:lnTo>
                <a:lnTo>
                  <a:pt x="4932" y="4318"/>
                </a:lnTo>
                <a:lnTo>
                  <a:pt x="4932" y="4318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0" y="1130301"/>
            <a:ext cx="10845798" cy="2729358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120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91863" y="147638"/>
            <a:ext cx="815264" cy="75723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71" r:id="rId11"/>
  </p:sldLayoutIdLst>
  <p:transition spd="med" advTm="1200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4021" y="1491354"/>
            <a:ext cx="1028522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4400" b="1" kern="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FASS </a:t>
            </a:r>
            <a:r>
              <a:rPr lang="zh-CN" altLang="en-US" sz="4400" b="1" kern="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集群</a:t>
            </a:r>
            <a:r>
              <a:rPr lang="zh-CN" altLang="en-US" sz="4400" b="1" kern="400" dirty="0" smtClean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调度</a:t>
            </a:r>
            <a:r>
              <a:rPr lang="zh-CN" altLang="en-US" sz="4400" b="1" kern="4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系统产品介绍</a:t>
            </a: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954021" y="2503544"/>
            <a:ext cx="10285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800" b="1" kern="4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智能调度引领物流新未来</a:t>
            </a:r>
          </a:p>
        </p:txBody>
      </p:sp>
    </p:spTree>
  </p:cSld>
  <p:clrMapOvr>
    <a:masterClrMapping/>
  </p:clrMapOvr>
  <p:transition spd="med" advTm="1200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783" y="1363566"/>
            <a:ext cx="4654030" cy="252093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4025" y="265430"/>
            <a:ext cx="5288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160" y="1873295"/>
            <a:ext cx="6028944" cy="42702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accent1"/>
                </a:solidFill>
                <a:latin typeface="+mn-ea"/>
              </a:rPr>
              <a:t>FASS</a:t>
            </a:r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调度系统</a:t>
            </a: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1600" dirty="0" smtClean="0">
                <a:latin typeface="+mn-ea"/>
              </a:rPr>
              <a:t>是一套 </a:t>
            </a:r>
            <a:r>
              <a:rPr lang="zh-CN" altLang="en-US" sz="1600" b="1" dirty="0" smtClean="0">
                <a:latin typeface="+mn-ea"/>
              </a:rPr>
              <a:t>先进的物流智能</a:t>
            </a:r>
            <a:r>
              <a:rPr lang="zh-CN" altLang="en-US" sz="1600" b="1" dirty="0">
                <a:latin typeface="+mn-ea"/>
              </a:rPr>
              <a:t>调度</a:t>
            </a:r>
            <a:r>
              <a:rPr lang="zh-CN" altLang="en-US" sz="1600" b="1" dirty="0" smtClean="0">
                <a:latin typeface="+mn-ea"/>
              </a:rPr>
              <a:t>中枢系统</a:t>
            </a:r>
            <a:r>
              <a:rPr lang="zh-CN" altLang="en-US" sz="1600" dirty="0" smtClean="0">
                <a:latin typeface="+mn-ea"/>
              </a:rPr>
              <a:t>，具备成熟完整的仓库管理（</a:t>
            </a:r>
            <a:r>
              <a:rPr lang="en-US" altLang="zh-CN" sz="1600" dirty="0" smtClean="0">
                <a:latin typeface="+mn-ea"/>
              </a:rPr>
              <a:t>WMS</a:t>
            </a:r>
            <a:r>
              <a:rPr lang="zh-CN" altLang="en-US" sz="1600" dirty="0" smtClean="0">
                <a:latin typeface="+mn-ea"/>
              </a:rPr>
              <a:t>）、仓库控制物流调度（</a:t>
            </a:r>
            <a:r>
              <a:rPr lang="en-US" altLang="zh-CN" sz="1600" dirty="0" smtClean="0">
                <a:latin typeface="+mn-ea"/>
              </a:rPr>
              <a:t>WCS</a:t>
            </a:r>
            <a:r>
              <a:rPr lang="zh-CN" altLang="en-US" sz="1600" dirty="0" smtClean="0">
                <a:latin typeface="+mn-ea"/>
              </a:rPr>
              <a:t>）、机器人调度（</a:t>
            </a:r>
            <a:r>
              <a:rPr lang="en-US" altLang="zh-CN" sz="1600" dirty="0" smtClean="0">
                <a:latin typeface="+mn-ea"/>
              </a:rPr>
              <a:t>RCS</a:t>
            </a:r>
            <a:r>
              <a:rPr lang="zh-CN" altLang="en-US" sz="1600" dirty="0" smtClean="0">
                <a:latin typeface="+mn-ea"/>
              </a:rPr>
              <a:t>）等功能，旨在</a:t>
            </a:r>
            <a:r>
              <a:rPr lang="zh-CN" altLang="en-US" sz="1600" dirty="0">
                <a:latin typeface="+mn-ea"/>
              </a:rPr>
              <a:t>满足现代智能制造和物流行业的复杂需求</a:t>
            </a:r>
            <a:r>
              <a:rPr lang="zh-CN" altLang="en-US" sz="1600" dirty="0" smtClean="0">
                <a:latin typeface="+mn-ea"/>
              </a:rPr>
              <a:t>。</a:t>
            </a:r>
            <a:endParaRPr lang="en-US" altLang="zh-CN" sz="1600" dirty="0" smtClean="0">
              <a:latin typeface="+mn-ea"/>
            </a:endParaRPr>
          </a:p>
          <a:p>
            <a:pPr indent="457200">
              <a:lnSpc>
                <a:spcPct val="150000"/>
              </a:lnSpc>
            </a:pPr>
            <a:endParaRPr lang="zh-CN" altLang="en-US" sz="1600" dirty="0"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支持本地及云端部署，</a:t>
            </a:r>
            <a:r>
              <a:rPr lang="zh-CN" altLang="en-US" sz="1600" dirty="0" smtClean="0">
                <a:latin typeface="+mn-ea"/>
              </a:rPr>
              <a:t>集成区域管理、储位管理、容器管理、物料管理、库存管理、机器人管理、任务策略、流程配置、路线规划、交通管制等功能模块，</a:t>
            </a:r>
            <a:r>
              <a:rPr lang="zh-CN" altLang="en-US" sz="1600" dirty="0">
                <a:latin typeface="+mn-ea"/>
                <a:sym typeface="+mn-ea"/>
              </a:rPr>
              <a:t>提供开放标准</a:t>
            </a:r>
            <a:r>
              <a:rPr lang="zh-CN" altLang="en-US" sz="1600" dirty="0" smtClean="0">
                <a:latin typeface="+mn-ea"/>
                <a:sym typeface="+mn-ea"/>
              </a:rPr>
              <a:t>的</a:t>
            </a:r>
            <a:r>
              <a:rPr lang="en-US" altLang="zh-CN" sz="1600" dirty="0" smtClean="0">
                <a:latin typeface="+mn-ea"/>
                <a:sym typeface="+mn-ea"/>
              </a:rPr>
              <a:t>API</a:t>
            </a:r>
            <a:r>
              <a:rPr lang="zh-CN" altLang="en-US" sz="1600" dirty="0" smtClean="0">
                <a:latin typeface="+mn-ea"/>
                <a:sym typeface="+mn-ea"/>
              </a:rPr>
              <a:t>、</a:t>
            </a:r>
            <a:r>
              <a:rPr lang="en-US" altLang="zh-CN" sz="1600" dirty="0" smtClean="0">
                <a:latin typeface="+mn-ea"/>
                <a:sym typeface="+mn-ea"/>
              </a:rPr>
              <a:t>SDK</a:t>
            </a:r>
            <a:r>
              <a:rPr lang="zh-CN" altLang="en-US" sz="1600" dirty="0" smtClean="0">
                <a:latin typeface="+mn-ea"/>
                <a:sym typeface="+mn-ea"/>
              </a:rPr>
              <a:t>，</a:t>
            </a:r>
            <a:r>
              <a:rPr lang="zh-CN" altLang="en-US" sz="1600" dirty="0" smtClean="0">
                <a:latin typeface="+mn-ea"/>
              </a:rPr>
              <a:t>无缝</a:t>
            </a:r>
            <a:r>
              <a:rPr lang="zh-CN" altLang="en-US" sz="1600" dirty="0">
                <a:latin typeface="+mn-ea"/>
              </a:rPr>
              <a:t>对接客户</a:t>
            </a:r>
            <a:r>
              <a:rPr lang="zh-CN" altLang="en-US" sz="1600" dirty="0" smtClean="0">
                <a:latin typeface="+mn-ea"/>
              </a:rPr>
              <a:t>现有第三方系统（</a:t>
            </a:r>
            <a:r>
              <a:rPr lang="en-US" altLang="zh-CN" sz="1600" dirty="0" smtClean="0">
                <a:latin typeface="+mn-ea"/>
              </a:rPr>
              <a:t>MES</a:t>
            </a:r>
            <a:r>
              <a:rPr lang="zh-CN" altLang="en-US" sz="1600" dirty="0" smtClean="0">
                <a:latin typeface="+mn-ea"/>
              </a:rPr>
              <a:t>、</a:t>
            </a:r>
            <a:r>
              <a:rPr lang="en-US" altLang="zh-CN" sz="1600" dirty="0" smtClean="0">
                <a:latin typeface="+mn-ea"/>
              </a:rPr>
              <a:t>WMS</a:t>
            </a:r>
            <a:r>
              <a:rPr lang="zh-CN" altLang="en-US" sz="1600" dirty="0" smtClean="0">
                <a:latin typeface="+mn-ea"/>
              </a:rPr>
              <a:t>、</a:t>
            </a:r>
            <a:r>
              <a:rPr lang="en-US" altLang="zh-CN" sz="1600" dirty="0" smtClean="0">
                <a:latin typeface="+mn-ea"/>
              </a:rPr>
              <a:t>ERP</a:t>
            </a:r>
            <a:r>
              <a:rPr lang="zh-CN" altLang="en-US" sz="1600" dirty="0" smtClean="0">
                <a:latin typeface="+mn-ea"/>
              </a:rPr>
              <a:t>）及设备</a:t>
            </a:r>
            <a:r>
              <a:rPr lang="zh-CN" altLang="en-US" sz="1600" dirty="0">
                <a:latin typeface="+mn-ea"/>
              </a:rPr>
              <a:t>（输送线、提升机、自动门</a:t>
            </a:r>
            <a:r>
              <a:rPr lang="zh-CN" altLang="en-US" sz="1600" dirty="0" smtClean="0">
                <a:latin typeface="+mn-ea"/>
              </a:rPr>
              <a:t>），</a:t>
            </a:r>
            <a:r>
              <a:rPr lang="zh-CN" altLang="en-US" sz="1600" dirty="0">
                <a:latin typeface="+mn-ea"/>
              </a:rPr>
              <a:t>为企业提供高度适应性和灵活性的物流解决方案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  <a:p>
            <a:endParaRPr lang="zh-CN" altLang="en-US" sz="1600" dirty="0"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18160" y="1082040"/>
            <a:ext cx="11312525" cy="0"/>
          </a:xfrm>
          <a:prstGeom prst="line">
            <a:avLst/>
          </a:prstGeom>
          <a:ln>
            <a:solidFill>
              <a:srgbClr val="7E34B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783" y="4008419"/>
            <a:ext cx="4673902" cy="2531696"/>
          </a:xfrm>
          <a:prstGeom prst="rect">
            <a:avLst/>
          </a:prstGeom>
        </p:spPr>
      </p:pic>
    </p:spTree>
  </p:cSld>
  <p:clrMapOvr>
    <a:masterClrMapping/>
  </p:clrMapOvr>
  <p:transition spd="med" advTm="1200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4025" y="265430"/>
            <a:ext cx="5288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产品优势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18160" y="1082040"/>
            <a:ext cx="11312525" cy="0"/>
          </a:xfrm>
          <a:prstGeom prst="line">
            <a:avLst/>
          </a:prstGeom>
          <a:ln>
            <a:solidFill>
              <a:srgbClr val="7E34B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18160" y="1315086"/>
            <a:ext cx="5736336" cy="5154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600" b="1" dirty="0"/>
              <a:t>智能库区</a:t>
            </a:r>
            <a:r>
              <a:rPr lang="zh-CN" altLang="en-US" sz="1600" b="1" dirty="0" smtClean="0"/>
              <a:t>管理</a:t>
            </a:r>
            <a:endParaRPr lang="en-US" altLang="zh-CN" sz="1600" b="1" dirty="0" smtClean="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 smtClean="0"/>
              <a:t>根据</a:t>
            </a:r>
            <a:r>
              <a:rPr lang="zh-CN" altLang="en-US" sz="1600" dirty="0"/>
              <a:t>仓库运营需求，可灵活配置从区域</a:t>
            </a:r>
            <a:r>
              <a:rPr lang="zh-CN" altLang="en-US" sz="1600" dirty="0" smtClean="0"/>
              <a:t>、容器、储位、物料、机器人等</a:t>
            </a:r>
            <a:r>
              <a:rPr lang="zh-CN" altLang="en-US" sz="1600" dirty="0"/>
              <a:t>多个维度</a:t>
            </a:r>
            <a:r>
              <a:rPr lang="zh-CN" altLang="en-US" sz="1600" dirty="0" smtClean="0"/>
              <a:t>管理，同时满足仓储和线边一体化管理。</a:t>
            </a:r>
            <a:endParaRPr lang="zh-CN" altLang="en-US" sz="1600" dirty="0"/>
          </a:p>
          <a:p>
            <a:pPr indent="0">
              <a:buFont typeface="Arial" panose="020B0604020202020204" pitchFamily="34" charset="0"/>
              <a:buNone/>
            </a:pPr>
            <a:endParaRPr lang="en-US" altLang="zh-CN" sz="16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600" b="1" dirty="0" smtClean="0">
                <a:sym typeface="+mn-ea"/>
              </a:rPr>
              <a:t>灵活编排任务覆盖业务场景</a:t>
            </a:r>
            <a:endParaRPr lang="en-US" altLang="zh-CN" sz="1600" b="1" dirty="0"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 smtClean="0">
                <a:sym typeface="+mn-ea"/>
              </a:rPr>
              <a:t>提升业务层面的开放度，通过分支式的逻辑连接，完成业务场景搭建，能够适应复杂业务调度，快速响应业务变化。</a:t>
            </a:r>
            <a:endParaRPr lang="en-US" altLang="zh-CN" sz="1600" dirty="0" smtClean="0"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600" b="1" dirty="0" smtClean="0">
                <a:sym typeface="+mn-ea"/>
              </a:rPr>
              <a:t>灵活调度策略</a:t>
            </a:r>
            <a:r>
              <a:rPr lang="zh-CN" altLang="en-US" sz="1600" b="1" dirty="0">
                <a:sym typeface="+mn-ea"/>
              </a:rPr>
              <a:t>集群路径</a:t>
            </a:r>
            <a:r>
              <a:rPr lang="zh-CN" altLang="en-US" sz="1600" b="1" dirty="0" smtClean="0">
                <a:sym typeface="+mn-ea"/>
              </a:rPr>
              <a:t>规划</a:t>
            </a:r>
            <a:endParaRPr lang="en-US" altLang="zh-CN" sz="1600" b="1" dirty="0" smtClean="0"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 smtClean="0">
                <a:sym typeface="+mn-ea"/>
              </a:rPr>
              <a:t>实时</a:t>
            </a:r>
            <a:r>
              <a:rPr lang="zh-CN" altLang="en-US" sz="1600" dirty="0">
                <a:sym typeface="+mn-ea"/>
              </a:rPr>
              <a:t>优化路径，规避障碍物，死锁预测和避免，交通拥堵管理等多种处理机制，保证多机器人系统的路径</a:t>
            </a:r>
            <a:r>
              <a:rPr lang="zh-CN" altLang="en-US" sz="1600" dirty="0" smtClean="0">
                <a:sym typeface="+mn-ea"/>
              </a:rPr>
              <a:t>高效。</a:t>
            </a:r>
            <a:endParaRPr lang="zh-CN" altLang="en-US" sz="1600" dirty="0"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sz="1600" dirty="0"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600" b="1" dirty="0" smtClean="0">
                <a:sym typeface="+mn-ea"/>
              </a:rPr>
              <a:t>多类型机器人混合调度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 smtClean="0">
                <a:sym typeface="+mn-ea"/>
              </a:rPr>
              <a:t>满足多种</a:t>
            </a:r>
            <a:r>
              <a:rPr lang="zh-CN" altLang="en-US" sz="1600" dirty="0">
                <a:sym typeface="+mn-ea"/>
              </a:rPr>
              <a:t>类型机器人协同作业</a:t>
            </a:r>
            <a:r>
              <a:rPr lang="zh-CN" altLang="en-US" sz="1600" dirty="0" smtClean="0">
                <a:sym typeface="+mn-ea"/>
              </a:rPr>
              <a:t>场景，支持 </a:t>
            </a:r>
            <a:r>
              <a:rPr lang="en-US" altLang="zh-CN" sz="1600" dirty="0" smtClean="0">
                <a:sym typeface="+mn-ea"/>
              </a:rPr>
              <a:t>VDA 5050 </a:t>
            </a:r>
            <a:r>
              <a:rPr lang="zh-CN" altLang="en-US" sz="1600" dirty="0" smtClean="0">
                <a:sym typeface="+mn-ea"/>
              </a:rPr>
              <a:t>标准协议，实现叉车</a:t>
            </a:r>
            <a:r>
              <a:rPr lang="zh-CN" altLang="en-US" sz="1600" dirty="0">
                <a:sym typeface="+mn-ea"/>
              </a:rPr>
              <a:t>、辊筒车、牵引车、装载车</a:t>
            </a:r>
            <a:r>
              <a:rPr lang="zh-CN" altLang="en-US" sz="1600" dirty="0" smtClean="0">
                <a:sym typeface="+mn-ea"/>
              </a:rPr>
              <a:t>等多种类机器人同场混行，业务交互。</a:t>
            </a:r>
            <a:endParaRPr lang="en-US" altLang="zh-CN" sz="1600" dirty="0" smtClean="0"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sz="1600" dirty="0"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600" b="1" dirty="0" smtClean="0">
                <a:sym typeface="+mn-ea"/>
              </a:rPr>
              <a:t>多类型第三方系统及设备灵活接入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 smtClean="0">
                <a:sym typeface="+mn-ea"/>
              </a:rPr>
              <a:t>开放第三方接入服务和接口，支持多种主流设备及系统的通讯协议，满足机器人运行过程中的设备及系统交互。</a:t>
            </a:r>
            <a:endParaRPr lang="zh-CN" altLang="en-US" sz="1600" b="1" dirty="0" smtClean="0"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sz="1600" dirty="0"/>
          </a:p>
          <a:p>
            <a:pPr indent="0">
              <a:buFont typeface="Arial" panose="020B0604020202020204" pitchFamily="34" charset="0"/>
              <a:buNone/>
            </a:pPr>
            <a:endParaRPr lang="zh-CN" altLang="en-US" sz="16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03A2EA7-1703-53E2-F953-4C4329BEE2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52838" y="1315086"/>
            <a:ext cx="4521762" cy="254349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5D38E9B-A898-B2B6-FC0C-0B35A0E285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52839" y="3926523"/>
            <a:ext cx="4521761" cy="2543489"/>
          </a:xfrm>
          <a:prstGeom prst="rect">
            <a:avLst/>
          </a:prstGeom>
        </p:spPr>
      </p:pic>
    </p:spTree>
  </p:cSld>
  <p:clrMapOvr>
    <a:masterClrMapping/>
  </p:clrMapOvr>
  <p:transition spd="med" advTm="1200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4025" y="265430"/>
            <a:ext cx="5288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产品支持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18160" y="1082040"/>
            <a:ext cx="11312525" cy="0"/>
          </a:xfrm>
          <a:prstGeom prst="line">
            <a:avLst/>
          </a:prstGeom>
          <a:ln>
            <a:solidFill>
              <a:srgbClr val="7E34B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54025" y="2175548"/>
            <a:ext cx="5178679" cy="38686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latin typeface="+mn-ea"/>
              </a:rPr>
              <a:t>基于最新技术栈实现全部核心架构</a:t>
            </a:r>
            <a:r>
              <a:rPr lang="zh-CN" altLang="en-US" sz="1600" dirty="0">
                <a:latin typeface="+mn-ea"/>
              </a:rPr>
              <a:t>和</a:t>
            </a:r>
            <a:r>
              <a:rPr lang="zh-CN" altLang="en-US" sz="1600" dirty="0" smtClean="0">
                <a:latin typeface="+mn-ea"/>
              </a:rPr>
              <a:t>核心算法</a:t>
            </a:r>
            <a:r>
              <a:rPr lang="zh-CN" altLang="en-US" sz="1600" dirty="0">
                <a:latin typeface="+mn-ea"/>
              </a:rPr>
              <a:t>，全</a:t>
            </a:r>
            <a:r>
              <a:rPr lang="zh-CN" altLang="en-US" sz="1600" dirty="0" smtClean="0">
                <a:latin typeface="+mn-ea"/>
              </a:rPr>
              <a:t>栈自研</a:t>
            </a:r>
            <a:r>
              <a:rPr lang="zh-CN" altLang="en-US" sz="1600" dirty="0">
                <a:latin typeface="+mn-ea"/>
              </a:rPr>
              <a:t>，技术可控。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altLang="zh-CN" sz="1600" dirty="0" smtClean="0"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>
                <a:latin typeface="+mn-ea"/>
              </a:rPr>
              <a:t>支持多语言国际化，满足全球用户需求。</a:t>
            </a:r>
            <a:endParaRPr lang="en-US" altLang="zh-CN" sz="1600" dirty="0"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zh-CN" altLang="en-US" sz="1600" dirty="0"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latin typeface="+mn-ea"/>
              </a:rPr>
              <a:t>支持Windows、Linux、</a:t>
            </a:r>
            <a:r>
              <a:rPr lang="en-US" altLang="zh-CN" sz="1600" dirty="0" err="1" smtClean="0">
                <a:latin typeface="+mn-ea"/>
              </a:rPr>
              <a:t>macOS</a:t>
            </a:r>
            <a:r>
              <a:rPr lang="zh-CN" altLang="en-US" sz="1600" dirty="0" smtClean="0">
                <a:latin typeface="+mn-ea"/>
              </a:rPr>
              <a:t>、</a:t>
            </a:r>
            <a:r>
              <a:rPr lang="en-US" altLang="zh-CN" sz="1600" dirty="0" smtClean="0">
                <a:latin typeface="+mn-ea"/>
              </a:rPr>
              <a:t>Docker</a:t>
            </a:r>
            <a:r>
              <a:rPr lang="zh-CN" altLang="en-US" sz="1600" dirty="0" smtClean="0">
                <a:latin typeface="+mn-ea"/>
              </a:rPr>
              <a:t>等跨平台安装部署。</a:t>
            </a:r>
            <a:endParaRPr lang="en-US" altLang="zh-CN" sz="1600" dirty="0" smtClean="0"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altLang="zh-CN" sz="1600" dirty="0"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latin typeface="+mn-ea"/>
              </a:rPr>
              <a:t>集成仓库管理系统（</a:t>
            </a:r>
            <a:r>
              <a:rPr lang="en-US" altLang="zh-CN" sz="1600" dirty="0" smtClean="0">
                <a:latin typeface="+mn-ea"/>
              </a:rPr>
              <a:t>WMS</a:t>
            </a:r>
            <a:r>
              <a:rPr lang="zh-CN" altLang="en-US" sz="1600" dirty="0" smtClean="0">
                <a:latin typeface="+mn-ea"/>
              </a:rPr>
              <a:t>）、仓库控制系统（</a:t>
            </a:r>
            <a:r>
              <a:rPr lang="en-US" altLang="zh-CN" sz="1600" dirty="0" smtClean="0">
                <a:latin typeface="+mn-ea"/>
              </a:rPr>
              <a:t>WCS</a:t>
            </a:r>
            <a:r>
              <a:rPr lang="zh-CN" altLang="en-US" sz="1600" dirty="0" smtClean="0">
                <a:latin typeface="+mn-ea"/>
              </a:rPr>
              <a:t>）、机器人调度系统（</a:t>
            </a:r>
            <a:r>
              <a:rPr lang="en-US" altLang="zh-CN" sz="1600" dirty="0" smtClean="0">
                <a:latin typeface="+mn-ea"/>
              </a:rPr>
              <a:t>RCS</a:t>
            </a:r>
            <a:r>
              <a:rPr lang="zh-CN" altLang="en-US" sz="1600" dirty="0" smtClean="0">
                <a:latin typeface="+mn-ea"/>
              </a:rPr>
              <a:t>）相关场景及应用。支持接入第三方设备和系统。</a:t>
            </a:r>
            <a:endParaRPr lang="zh-CN" altLang="en-US" sz="1600" dirty="0">
              <a:latin typeface="+mn-ea"/>
            </a:endParaRPr>
          </a:p>
          <a:p>
            <a:endParaRPr lang="en-US" altLang="zh-CN" sz="1600" dirty="0"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latin typeface="+mn-ea"/>
              </a:rPr>
              <a:t>支持 </a:t>
            </a:r>
            <a:r>
              <a:rPr lang="en-US" altLang="zh-CN" sz="1600" dirty="0" smtClean="0">
                <a:latin typeface="+mn-ea"/>
              </a:rPr>
              <a:t>VDA5050 </a:t>
            </a:r>
            <a:r>
              <a:rPr lang="zh-CN" altLang="en-US" sz="1600" dirty="0" smtClean="0">
                <a:latin typeface="+mn-ea"/>
              </a:rPr>
              <a:t>等行业通用标准协议，满足多</a:t>
            </a:r>
            <a:r>
              <a:rPr lang="zh-CN" altLang="en-US" sz="1600" dirty="0" smtClean="0">
                <a:latin typeface="+mn-ea"/>
              </a:rPr>
              <a:t>类型机器人（</a:t>
            </a:r>
            <a:r>
              <a:rPr lang="zh-CN" altLang="en-US" sz="1600" dirty="0">
                <a:latin typeface="+mn-ea"/>
              </a:rPr>
              <a:t>叉车、辊</a:t>
            </a:r>
            <a:r>
              <a:rPr lang="zh-CN" altLang="en-US" sz="1600" dirty="0" smtClean="0">
                <a:latin typeface="+mn-ea"/>
              </a:rPr>
              <a:t>筒车、牵引车、装载车等）相关的复杂业务流程和应用</a:t>
            </a:r>
            <a:r>
              <a:rPr lang="zh-CN" altLang="en-US" sz="1600" dirty="0">
                <a:latin typeface="+mn-ea"/>
              </a:rPr>
              <a:t>场景。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631" y="1315085"/>
            <a:ext cx="5877054" cy="5288739"/>
          </a:xfrm>
          <a:prstGeom prst="rect">
            <a:avLst/>
          </a:prstGeom>
        </p:spPr>
      </p:pic>
    </p:spTree>
  </p:cSld>
  <p:clrMapOvr>
    <a:masterClrMapping/>
  </p:clrMapOvr>
  <p:transition spd="med" advTm="1200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4025" y="265430"/>
            <a:ext cx="5288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产品界面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18160" y="1082040"/>
            <a:ext cx="11312525" cy="0"/>
          </a:xfrm>
          <a:prstGeom prst="line">
            <a:avLst/>
          </a:prstGeom>
          <a:ln>
            <a:solidFill>
              <a:srgbClr val="7E34B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95AD2C4D-65E7-191E-D3EB-8AFD478BD6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702" y="2003319"/>
            <a:ext cx="3672000" cy="1989000"/>
          </a:xfrm>
          <a:prstGeom prst="rect">
            <a:avLst/>
          </a:prstGeom>
          <a:ln>
            <a:solidFill>
              <a:srgbClr val="5C068C"/>
            </a:solidFill>
          </a:ln>
        </p:spPr>
      </p:pic>
      <p:sp>
        <p:nvSpPr>
          <p:cNvPr id="11" name="矩形 10"/>
          <p:cNvSpPr/>
          <p:nvPr/>
        </p:nvSpPr>
        <p:spPr>
          <a:xfrm>
            <a:off x="438459" y="1222366"/>
            <a:ext cx="11553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/>
              <a:t>根据实际应用场景和业务流程灵活</a:t>
            </a:r>
            <a:r>
              <a:rPr lang="zh-CN" altLang="en-US" dirty="0"/>
              <a:t>配置、实时显示地图、任务</a:t>
            </a:r>
            <a:r>
              <a:rPr lang="zh-CN" altLang="en-US" dirty="0" smtClean="0"/>
              <a:t>、交管、报警</a:t>
            </a:r>
            <a:r>
              <a:rPr lang="zh-CN" altLang="en-US" dirty="0"/>
              <a:t>、库位、报表、监控等数据</a:t>
            </a:r>
            <a:r>
              <a:rPr lang="zh-CN" altLang="en-US" dirty="0" smtClean="0"/>
              <a:t>可视化</a:t>
            </a:r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19" y="4256822"/>
            <a:ext cx="3672000" cy="1989000"/>
          </a:xfrm>
          <a:prstGeom prst="rect">
            <a:avLst/>
          </a:prstGeom>
          <a:ln>
            <a:solidFill>
              <a:srgbClr val="762EB1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702" y="4256822"/>
            <a:ext cx="3672000" cy="1989000"/>
          </a:xfrm>
          <a:prstGeom prst="rect">
            <a:avLst/>
          </a:prstGeom>
          <a:ln>
            <a:solidFill>
              <a:srgbClr val="762EB1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19" y="2010869"/>
            <a:ext cx="3672000" cy="1989000"/>
          </a:xfrm>
          <a:prstGeom prst="rect">
            <a:avLst/>
          </a:prstGeom>
          <a:ln>
            <a:solidFill>
              <a:srgbClr val="762EB1"/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685" y="2011837"/>
            <a:ext cx="3672000" cy="1989000"/>
          </a:xfrm>
          <a:prstGeom prst="rect">
            <a:avLst/>
          </a:prstGeom>
          <a:ln>
            <a:solidFill>
              <a:srgbClr val="762EB1"/>
            </a:soli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959" y="4256822"/>
            <a:ext cx="2606041" cy="1989000"/>
          </a:xfrm>
          <a:prstGeom prst="rect">
            <a:avLst/>
          </a:prstGeom>
          <a:ln w="9525">
            <a:solidFill>
              <a:srgbClr val="762EB1"/>
            </a:solidFill>
          </a:ln>
        </p:spPr>
      </p:pic>
    </p:spTree>
    <p:extLst>
      <p:ext uri="{BB962C8B-B14F-4D97-AF65-F5344CB8AC3E}">
        <p14:creationId xmlns:p14="http://schemas.microsoft.com/office/powerpoint/2010/main" val="2310677266"/>
      </p:ext>
    </p:extLst>
  </p:cSld>
  <p:clrMapOvr>
    <a:masterClrMapping/>
  </p:clrMapOvr>
  <p:transition spd="med" advTm="1200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952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  <p:tag name="COMMONDATA" val="eyJoZGlkIjoiMzVmYTUxZWUxNTYyMGIwODMzYTZhYTQ5NmMyMWQ3Nm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包图主题2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C068C"/>
      </a:accent1>
      <a:accent2>
        <a:srgbClr val="965EC8"/>
      </a:accent2>
      <a:accent3>
        <a:srgbClr val="33058D"/>
      </a:accent3>
      <a:accent4>
        <a:srgbClr val="8F1A95"/>
      </a:accent4>
      <a:accent5>
        <a:srgbClr val="768C13"/>
      </a:accent5>
      <a:accent6>
        <a:srgbClr val="05868E"/>
      </a:accent6>
      <a:hlink>
        <a:srgbClr val="94450B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247</TotalTime>
  <Words>488</Words>
  <Application>Microsoft Office PowerPoint</Application>
  <PresentationFormat>宽屏</PresentationFormat>
  <Paragraphs>38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 Unicode MS</vt:lpstr>
      <vt:lpstr>等线</vt:lpstr>
      <vt:lpstr>等线 Light</vt:lpstr>
      <vt:lpstr>微软雅黑</vt:lpstr>
      <vt:lpstr>字魂105号-简雅黑</vt:lpstr>
      <vt:lpstr>Arial</vt:lpstr>
      <vt:lpstr>Wingdings</vt:lpstr>
      <vt:lpstr>包图主题2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阮创</cp:lastModifiedBy>
  <cp:revision>1551</cp:revision>
  <cp:lastPrinted>2024-05-13T02:30:00Z</cp:lastPrinted>
  <dcterms:created xsi:type="dcterms:W3CDTF">2017-08-18T03:02:00Z</dcterms:created>
  <dcterms:modified xsi:type="dcterms:W3CDTF">2025-11-15T06:56:09Z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DDC488E69EF8422A98FE5EC1182EB4B7_12</vt:lpwstr>
  </property>
</Properties>
</file>